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261" r:id="rId5"/>
    <p:sldId id="259" r:id="rId6"/>
    <p:sldId id="264" r:id="rId7"/>
    <p:sldId id="266" r:id="rId8"/>
    <p:sldId id="268" r:id="rId9"/>
    <p:sldId id="267" r:id="rId10"/>
    <p:sldId id="265" r:id="rId11"/>
    <p:sldId id="270" r:id="rId12"/>
    <p:sldId id="260" r:id="rId13"/>
    <p:sldId id="269" r:id="rId14"/>
    <p:sldId id="273" r:id="rId15"/>
    <p:sldId id="274" r:id="rId16"/>
    <p:sldId id="272" r:id="rId17"/>
    <p:sldId id="277" r:id="rId18"/>
    <p:sldId id="275" r:id="rId19"/>
    <p:sldId id="276" r:id="rId20"/>
    <p:sldId id="281" r:id="rId21"/>
    <p:sldId id="278" r:id="rId22"/>
    <p:sldId id="282" r:id="rId23"/>
    <p:sldId id="283" r:id="rId24"/>
    <p:sldId id="280" r:id="rId25"/>
    <p:sldId id="284" r:id="rId26"/>
    <p:sldId id="286" r:id="rId27"/>
    <p:sldId id="285" r:id="rId28"/>
    <p:sldId id="289" r:id="rId29"/>
    <p:sldId id="288" r:id="rId30"/>
    <p:sldId id="287" r:id="rId31"/>
    <p:sldId id="279" r:id="rId32"/>
    <p:sldId id="292" r:id="rId33"/>
    <p:sldId id="291" r:id="rId34"/>
    <p:sldId id="263" r:id="rId35"/>
  </p:sldIdLst>
  <p:sldSz cx="9144000" cy="5143500" type="screen16x9"/>
  <p:notesSz cx="6858000" cy="9144000"/>
  <p:defaultTextStyle>
    <a:defPPr>
      <a:defRPr lang="pl-PL"/>
    </a:defPPr>
    <a:lvl1pPr marL="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2pPr>
    <a:lvl3pPr marL="9143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3pPr>
    <a:lvl4pPr marL="13715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4pPr>
    <a:lvl5pPr marL="18287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5pPr>
    <a:lvl6pPr marL="22859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6pPr>
    <a:lvl7pPr marL="27431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7pPr>
    <a:lvl8pPr marL="32003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8pPr>
    <a:lvl9pPr marL="3657596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23"/>
    <a:srgbClr val="006050"/>
    <a:srgbClr val="CDB3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1" autoAdjust="0"/>
    <p:restoredTop sz="94660"/>
  </p:normalViewPr>
  <p:slideViewPr>
    <p:cSldViewPr>
      <p:cViewPr varScale="1">
        <p:scale>
          <a:sx n="103" d="100"/>
          <a:sy n="103" d="100"/>
        </p:scale>
        <p:origin x="878" y="77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9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Lesistość</a:t>
            </a:r>
            <a:r>
              <a:rPr lang="pl-PL" baseline="0" dirty="0"/>
              <a:t> w latach 1918 - 2022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6.0163990942587134E-2"/>
          <c:y val="0.145247460930267"/>
          <c:w val="0.9115441926842035"/>
          <c:h val="0.61203008693478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Arkusz1!$C$4</c:f>
              <c:strCache>
                <c:ptCount val="1"/>
                <c:pt idx="0">
                  <c:v>%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Arkusz1!$B$5:$B$10</c:f>
              <c:numCache>
                <c:formatCode>General</c:formatCode>
                <c:ptCount val="6"/>
                <c:pt idx="0">
                  <c:v>1918</c:v>
                </c:pt>
                <c:pt idx="1">
                  <c:v>1937</c:v>
                </c:pt>
                <c:pt idx="2">
                  <c:v>1945</c:v>
                </c:pt>
                <c:pt idx="3">
                  <c:v>1970</c:v>
                </c:pt>
                <c:pt idx="4">
                  <c:v>2017</c:v>
                </c:pt>
                <c:pt idx="5">
                  <c:v>2022</c:v>
                </c:pt>
              </c:numCache>
            </c:numRef>
          </c:cat>
          <c:val>
            <c:numRef>
              <c:f>Arkusz1!$C$5:$C$10</c:f>
              <c:numCache>
                <c:formatCode>General</c:formatCode>
                <c:ptCount val="6"/>
                <c:pt idx="0">
                  <c:v>23</c:v>
                </c:pt>
                <c:pt idx="1">
                  <c:v>21.9</c:v>
                </c:pt>
                <c:pt idx="2">
                  <c:v>20.8</c:v>
                </c:pt>
                <c:pt idx="3">
                  <c:v>27</c:v>
                </c:pt>
                <c:pt idx="4">
                  <c:v>29.6</c:v>
                </c:pt>
                <c:pt idx="5">
                  <c:v>29.7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C8-44F7-8C8C-6AED4B834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1456616847"/>
        <c:axId val="1456626927"/>
      </c:barChart>
      <c:catAx>
        <c:axId val="14566168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56626927"/>
        <c:crosses val="autoZero"/>
        <c:auto val="1"/>
        <c:lblAlgn val="ctr"/>
        <c:lblOffset val="100"/>
        <c:noMultiLvlLbl val="0"/>
      </c:catAx>
      <c:valAx>
        <c:axId val="145662692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5661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3BCCF-363F-465D-81D0-314AF6C237A4}" type="datetimeFigureOut">
              <a:rPr lang="pl-PL" smtClean="0"/>
              <a:t>27.08.2024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130BA-0A66-4BFB-9958-F61A622C9F1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7708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EC264-E069-44CD-BCDB-8347ED935855}" type="datetimeFigureOut">
              <a:rPr lang="pl-PL" smtClean="0"/>
              <a:t>27.08.2024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9D79F-0ECB-480B-9306-A1BC32548124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58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1pPr>
    <a:lvl2pPr marL="72571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2pPr>
    <a:lvl3pPr marL="1451427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3pPr>
    <a:lvl4pPr marL="217714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4pPr>
    <a:lvl5pPr marL="290285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5pPr>
    <a:lvl6pPr marL="362856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6pPr>
    <a:lvl7pPr marL="435428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7pPr>
    <a:lvl8pPr marL="5079995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8pPr>
    <a:lvl9pPr marL="580570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5274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660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7714873" y="4757707"/>
            <a:ext cx="1179719" cy="153888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000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000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2187" y="971415"/>
            <a:ext cx="7294483" cy="685858"/>
          </a:xfrm>
          <a:prstGeom prst="rect">
            <a:avLst/>
          </a:prstGeom>
        </p:spPr>
        <p:txBody>
          <a:bodyPr lIns="0"/>
          <a:lstStyle>
            <a:lvl1pPr algn="l">
              <a:defRPr sz="2857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9155" y="1885892"/>
            <a:ext cx="7294483" cy="1828954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1746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27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257090" marR="0" lvl="0" indent="-257090" algn="l" defTabSz="68557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971599" y="4709166"/>
            <a:ext cx="166306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000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000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359" y="231905"/>
            <a:ext cx="714129" cy="441170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6663"/>
            <a:ext cx="1428258" cy="42355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2418" y="-12476"/>
            <a:ext cx="541970" cy="5155976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8596759-5757-400F-F471-944F38FED642}"/>
              </a:ext>
            </a:extLst>
          </p:cNvPr>
          <p:cNvSpPr/>
          <p:nvPr userDrawn="1"/>
        </p:nvSpPr>
        <p:spPr>
          <a:xfrm>
            <a:off x="249408" y="267493"/>
            <a:ext cx="550954" cy="4608251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5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2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58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914341" rtl="0" eaLnBrk="1" latinLnBrk="0" hangingPunct="1">
        <a:spcBef>
          <a:spcPct val="0"/>
        </a:spcBef>
        <a:buNone/>
        <a:defRPr sz="44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8" indent="-342878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74" kern="1200">
          <a:solidFill>
            <a:schemeClr val="tx1"/>
          </a:solidFill>
          <a:latin typeface="+mn-lt"/>
          <a:ea typeface="+mn-ea"/>
          <a:cs typeface="+mn-cs"/>
        </a:defRPr>
      </a:lvl1pPr>
      <a:lvl2pPr marL="742903" indent="-285733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57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63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»"/>
        <a:defRPr sz="2063" kern="1200">
          <a:solidFill>
            <a:schemeClr val="tx1"/>
          </a:solidFill>
          <a:latin typeface="+mn-lt"/>
          <a:ea typeface="+mn-ea"/>
          <a:cs typeface="+mn-cs"/>
        </a:defRPr>
      </a:lvl5pPr>
      <a:lvl6pPr marL="2514439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0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434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3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6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398744" y="2362874"/>
            <a:ext cx="264816" cy="518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771" dirty="0"/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3749400" y="1565887"/>
            <a:ext cx="5040560" cy="8793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85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100-lecie </a:t>
            </a:r>
            <a:br>
              <a:rPr lang="pl-PL" sz="285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5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Lasów Państwowych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F625586-3A5C-0123-2C9C-38072D453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29359"/>
          <a:stretch/>
        </p:blipFill>
        <p:spPr>
          <a:xfrm>
            <a:off x="-2418" y="-12476"/>
            <a:ext cx="3192706" cy="515597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06CF9EA-4D55-C970-CEF8-B5E0806B6B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1810" y="266481"/>
            <a:ext cx="1195550" cy="73837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3A86A76-6B60-CBCE-F0BD-4122A71C20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6295" y="267493"/>
            <a:ext cx="2593385" cy="769073"/>
          </a:xfrm>
          <a:prstGeom prst="rect">
            <a:avLst/>
          </a:prstGeom>
        </p:spPr>
      </p:pic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CCB24AB6-8078-2EDA-92C1-CC520AF3A604}"/>
              </a:ext>
            </a:extLst>
          </p:cNvPr>
          <p:cNvSpPr/>
          <p:nvPr/>
        </p:nvSpPr>
        <p:spPr>
          <a:xfrm>
            <a:off x="249408" y="267493"/>
            <a:ext cx="3192706" cy="4608251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EF880DC-E8E9-91CA-4332-E003D1EA341C}"/>
              </a:ext>
            </a:extLst>
          </p:cNvPr>
          <p:cNvSpPr txBox="1"/>
          <p:nvPr/>
        </p:nvSpPr>
        <p:spPr>
          <a:xfrm>
            <a:off x="3779912" y="2787774"/>
            <a:ext cx="504056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pl-PL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DAC72615-0A6F-92FE-3201-2FA47BF53CB8}"/>
              </a:ext>
            </a:extLst>
          </p:cNvPr>
          <p:cNvCxnSpPr>
            <a:cxnSpLocks/>
          </p:cNvCxnSpPr>
          <p:nvPr/>
        </p:nvCxnSpPr>
        <p:spPr>
          <a:xfrm>
            <a:off x="3779912" y="2571750"/>
            <a:ext cx="5040560" cy="0"/>
          </a:xfrm>
          <a:prstGeom prst="line">
            <a:avLst/>
          </a:prstGeom>
          <a:ln w="22225">
            <a:solidFill>
              <a:srgbClr val="CDB35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7906EB1-1558-3A1F-8EB5-3374EFF6CE0D}"/>
              </a:ext>
            </a:extLst>
          </p:cNvPr>
          <p:cNvSpPr txBox="1"/>
          <p:nvPr/>
        </p:nvSpPr>
        <p:spPr>
          <a:xfrm>
            <a:off x="3745582" y="4659982"/>
            <a:ext cx="1967558" cy="146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pl-PL" sz="9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D3DFF91-EAC3-CD5E-1E34-F6A015EAFACE}"/>
              </a:ext>
            </a:extLst>
          </p:cNvPr>
          <p:cNvSpPr txBox="1"/>
          <p:nvPr/>
        </p:nvSpPr>
        <p:spPr>
          <a:xfrm>
            <a:off x="532675" y="483518"/>
            <a:ext cx="166306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24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187" y="752657"/>
            <a:ext cx="7294483" cy="685858"/>
          </a:xfrm>
        </p:spPr>
        <p:txBody>
          <a:bodyPr/>
          <a:lstStyle/>
          <a:p>
            <a:r>
              <a:rPr lang="pl-PL" sz="2600" dirty="0"/>
              <a:t>W obronie Puszczy Białowieskiej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187" y="1275606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Już w 1921 r. staraniem leśników utworzono w Puszczy Białowieskiej leśnictwo, a w 1924 r. nadleśnictwo „Rezerwat”. 4 sierpnia 1932 r. przekształcono je w „jednostkę organizacyjną szczególną pod nazwą „Park Narodowy w Białowieży”, nadal pozostającą </a:t>
            </a:r>
            <a:br>
              <a:rPr lang="pl-PL" sz="1400" dirty="0"/>
            </a:br>
            <a:r>
              <a:rPr lang="pl-PL" sz="1400" dirty="0"/>
              <a:t>w administracji Lasów.</a:t>
            </a:r>
          </a:p>
        </p:txBody>
      </p:sp>
      <p:pic>
        <p:nvPicPr>
          <p:cNvPr id="9" name="Obraz 8" descr="Obraz zawierający na wolnym powietrzu, drzewo, trawa, bydło&#10;&#10;Opis wygenerowany automatycznie">
            <a:extLst>
              <a:ext uri="{FF2B5EF4-FFF2-40B4-BE49-F238E27FC236}">
                <a16:creationId xmlns:a16="http://schemas.microsoft.com/office/drawing/2014/main" id="{7B639E0B-3D10-18C7-0665-BBE1ECF31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283718"/>
            <a:ext cx="4608512" cy="279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99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186" y="733764"/>
            <a:ext cx="7294483" cy="685858"/>
          </a:xfrm>
        </p:spPr>
        <p:txBody>
          <a:bodyPr/>
          <a:lstStyle/>
          <a:p>
            <a:r>
              <a:rPr lang="pl-PL" sz="2600" dirty="0"/>
              <a:t>Wojskowe Szkolenie Leśników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2104" y="1275606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Poczucie zagrożenia ze strony sąsiadów towarzyszyło II RP przez całe dwudziestolecie. </a:t>
            </a:r>
            <a:br>
              <a:rPr lang="pl-PL" sz="1400" dirty="0"/>
            </a:br>
            <a:r>
              <a:rPr lang="pl-PL" sz="1400" dirty="0"/>
              <a:t>W 1933 r., staraniem Związku Leśników Polskich i kierownictwa LP, powołano do życia Przysposobienie Wojskowe Leśników. Członkom PWL przypadła rola przybudówki kontrwywiadu wojskowego, zwłaszcza w strefach przygranicznych.</a:t>
            </a:r>
          </a:p>
        </p:txBody>
      </p:sp>
      <p:pic>
        <p:nvPicPr>
          <p:cNvPr id="5" name="Obraz 4" descr="Obraz zawierający budynek, plakat, na wolnym powietrzu, tekst&#10;&#10;Opis wygenerowany automatycznie">
            <a:extLst>
              <a:ext uri="{FF2B5EF4-FFF2-40B4-BE49-F238E27FC236}">
                <a16:creationId xmlns:a16="http://schemas.microsoft.com/office/drawing/2014/main" id="{E347151A-1472-9FCC-19EC-9A0FA7FA0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283718"/>
            <a:ext cx="4919601" cy="262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00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drzewo&#10;&#10;Opis wygenerowany automatycznie">
            <a:extLst>
              <a:ext uri="{FF2B5EF4-FFF2-40B4-BE49-F238E27FC236}">
                <a16:creationId xmlns:a16="http://schemas.microsoft.com/office/drawing/2014/main" id="{010015E3-CCC2-B407-B4AA-D5EDC271D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45670"/>
            <a:ext cx="7826418" cy="34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11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187" y="699542"/>
            <a:ext cx="7294483" cy="685858"/>
          </a:xfrm>
        </p:spPr>
        <p:txBody>
          <a:bodyPr/>
          <a:lstStyle/>
          <a:p>
            <a:r>
              <a:rPr lang="pl-PL" sz="2600" dirty="0"/>
              <a:t>Duże cięcia, wielkie zalesienia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5564" y="1210091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b="1" dirty="0"/>
              <a:t>W 1945 r</a:t>
            </a:r>
            <a:r>
              <a:rPr lang="pl-PL" sz="1400" dirty="0"/>
              <a:t>. lesistość Polski wynosiła zaledwie </a:t>
            </a:r>
            <a:r>
              <a:rPr lang="pl-PL" sz="1400" b="1" dirty="0"/>
              <a:t>20,8 proc</a:t>
            </a:r>
            <a:r>
              <a:rPr lang="pl-PL" sz="1400" dirty="0"/>
              <a:t>., a lasy zajmowały ok</a:t>
            </a:r>
            <a:r>
              <a:rPr lang="pl-PL" sz="1400" b="1" dirty="0"/>
              <a:t>. 6,5 mln ha</a:t>
            </a:r>
            <a:r>
              <a:rPr lang="pl-PL" sz="1400" dirty="0"/>
              <a:t>, z czego zarządzane przez Lasy Państwowe – </a:t>
            </a:r>
            <a:r>
              <a:rPr lang="pl-PL" sz="1400" b="1" dirty="0"/>
              <a:t>5,4 mln ha</a:t>
            </a:r>
            <a:r>
              <a:rPr lang="pl-PL" sz="1400" dirty="0"/>
              <a:t>. Plan trzyletni </a:t>
            </a:r>
            <a:r>
              <a:rPr lang="pl-PL" sz="1400" i="1" dirty="0"/>
              <a:t>(1947–1949) założył zalesienie 290 tys. ha powierzchni kraju.</a:t>
            </a:r>
            <a:r>
              <a:rPr lang="pl-PL" sz="1400" dirty="0"/>
              <a:t> W następnym planie, sześcioletnim </a:t>
            </a:r>
            <a:r>
              <a:rPr lang="pl-PL" sz="1400" i="1" dirty="0"/>
              <a:t>(1950–1955), decydenci uznali, że trzeba zalesić ok. 640 tys. ha</a:t>
            </a:r>
            <a:r>
              <a:rPr lang="pl-PL" sz="1400" dirty="0"/>
              <a:t>. Tak zaczął się wielki program zalesiania kraju. </a:t>
            </a:r>
            <a:r>
              <a:rPr lang="pl-PL" sz="1400" b="1" dirty="0"/>
              <a:t>Do 1970 r. zalesiono niemal milion hektarów terenu, dzięki czemu lesistość Polski wzrosła do 27 proc</a:t>
            </a:r>
            <a:r>
              <a:rPr lang="pl-PL" sz="1400" dirty="0"/>
              <a:t>. Średni roczny rozmiar zalesień wynosił wtedy prawie 36 tys. ha, a w szczycie przypadającym na lata 1960–1965 przybywało lasu na ponad </a:t>
            </a:r>
            <a:r>
              <a:rPr lang="pl-PL" sz="1400" b="1" dirty="0"/>
              <a:t>55 tys. ha rocznie.</a:t>
            </a:r>
          </a:p>
        </p:txBody>
      </p:sp>
      <p:pic>
        <p:nvPicPr>
          <p:cNvPr id="5" name="Obraz 4" descr="Obraz zawierający na wolnym powietrzu, ubrania, trawa, niebo&#10;&#10;Opis wygenerowany automatycznie">
            <a:extLst>
              <a:ext uri="{FF2B5EF4-FFF2-40B4-BE49-F238E27FC236}">
                <a16:creationId xmlns:a16="http://schemas.microsoft.com/office/drawing/2014/main" id="{35F463DF-5CB9-F22B-4CEE-CA1F64533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859782"/>
            <a:ext cx="3938716" cy="226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72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8EE20271-A7CD-F08B-DF83-66E39E1214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05661"/>
              </p:ext>
            </p:extLst>
          </p:nvPr>
        </p:nvGraphicFramePr>
        <p:xfrm>
          <a:off x="1259632" y="771550"/>
          <a:ext cx="698477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3257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186" y="805772"/>
            <a:ext cx="7294483" cy="685858"/>
          </a:xfrm>
        </p:spPr>
        <p:txBody>
          <a:bodyPr/>
          <a:lstStyle/>
          <a:p>
            <a:r>
              <a:rPr lang="pl-PL" sz="2600" dirty="0"/>
              <a:t>Czas na zmiany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186" y="1419622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Już </a:t>
            </a:r>
            <a:r>
              <a:rPr lang="pl-PL" sz="1400" b="1" dirty="0"/>
              <a:t>2 września 1980 r</a:t>
            </a:r>
            <a:r>
              <a:rPr lang="pl-PL" sz="1400" dirty="0"/>
              <a:t>. reprezentanci strajkujących pracowników Okręgowego Zarządu LP</a:t>
            </a:r>
          </a:p>
          <a:p>
            <a:pPr marL="0" indent="0" algn="just">
              <a:buNone/>
            </a:pPr>
            <a:r>
              <a:rPr lang="pl-PL" sz="1400" dirty="0"/>
              <a:t>w Szczecinie podpisali porozumienia płacowe z administracją rządową. </a:t>
            </a:r>
            <a:br>
              <a:rPr lang="pl-PL" sz="1400" dirty="0"/>
            </a:br>
            <a:r>
              <a:rPr lang="pl-PL" sz="1400" b="1"/>
              <a:t>30 września 1980 </a:t>
            </a:r>
            <a:r>
              <a:rPr lang="pl-PL" sz="1400" b="1" dirty="0"/>
              <a:t>r. </a:t>
            </a:r>
            <a:r>
              <a:rPr lang="pl-PL" sz="1400" dirty="0"/>
              <a:t>powstała we Wrocławiu Krajowa Komisja Porozumiewawcza Pracowników Leśnictwa NSZZ „Solidarność” (KKPPL). Na przełomie lat 1980 i 1981 liczba członków związku przekroczyła 50 tys.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b="1" dirty="0"/>
              <a:t>18 grudnia 1980 r</a:t>
            </a:r>
            <a:r>
              <a:rPr lang="pl-PL" sz="1400" dirty="0"/>
              <a:t>. KKPPL przekształciła się w Krajową Komisję Koordynacyjną Pracowników Leśnictwa NSZZ „Solidarność”, i to ona doprowadziła do podpisania </a:t>
            </a:r>
            <a:br>
              <a:rPr lang="pl-PL" sz="1400" dirty="0"/>
            </a:br>
            <a:r>
              <a:rPr lang="pl-PL" sz="1400" b="1" dirty="0"/>
              <a:t>11 marca 1981 r.</a:t>
            </a:r>
            <a:r>
              <a:rPr lang="pl-PL" sz="1400" dirty="0"/>
              <a:t> Porozumienia </a:t>
            </a:r>
            <a:r>
              <a:rPr lang="pl-PL" sz="1400" i="1" dirty="0" err="1"/>
              <a:t>Sękocińskiego</a:t>
            </a:r>
            <a:r>
              <a:rPr lang="pl-PL" sz="1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3739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sztuka&#10;&#10;Opis wygenerowany automatycznie">
            <a:extLst>
              <a:ext uri="{FF2B5EF4-FFF2-40B4-BE49-F238E27FC236}">
                <a16:creationId xmlns:a16="http://schemas.microsoft.com/office/drawing/2014/main" id="{565431F7-98A5-B24D-FBB4-5DCCC3A1A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7534"/>
            <a:ext cx="7590178" cy="368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89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151" y="771550"/>
            <a:ext cx="7294483" cy="685858"/>
          </a:xfrm>
        </p:spPr>
        <p:txBody>
          <a:bodyPr/>
          <a:lstStyle/>
          <a:p>
            <a:r>
              <a:rPr lang="pl-PL" sz="2600" dirty="0"/>
              <a:t>Polskie Lasy w Unii Europejskiej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0D6F30-897D-4DA9-829D-6449B20C7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151" y="1438736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Stając się krajem członkowskim Unii Europejskiej, Polska zobowiązała się do realizacji programu Natura 2000 i postanowień dwóch wytycznych: dyrektywy w sprawie ochrony siedlisk przyrodniczych oraz dzikiej fauny i flory oraz dyrektywy w sprawie ochrony dzikiego ptactwa.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/>
              <a:t>Dokumenty te gwarantują szczelniejszą ochronę zasobów przyrodniczych. Do polskiego prawa wniosła tę ideę już ustawa </a:t>
            </a:r>
            <a:r>
              <a:rPr lang="pl-PL" sz="1400" i="1" dirty="0"/>
              <a:t>z 16 kwietnia 2004 r. o ochronie przyrody</a:t>
            </a:r>
            <a:r>
              <a:rPr lang="pl-PL" sz="1400" dirty="0"/>
              <a:t>. Generalnym założeniem  stało się godzenie ochrony różnorodności biologicznej ze zrównoważonym rozwojem.</a:t>
            </a:r>
          </a:p>
        </p:txBody>
      </p:sp>
    </p:spTree>
    <p:extLst>
      <p:ext uri="{BB962C8B-B14F-4D97-AF65-F5344CB8AC3E}">
        <p14:creationId xmlns:p14="http://schemas.microsoft.com/office/powerpoint/2010/main" val="1514043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E602CF2C-BD15-8C88-0C5E-26AB63777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627534"/>
            <a:ext cx="6172735" cy="37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09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99542"/>
            <a:ext cx="7294483" cy="685858"/>
          </a:xfrm>
        </p:spPr>
        <p:txBody>
          <a:bodyPr/>
          <a:lstStyle/>
          <a:p>
            <a:r>
              <a:rPr lang="pl-PL" sz="2600" dirty="0"/>
              <a:t>Lasy dzisiaj </a:t>
            </a:r>
          </a:p>
        </p:txBody>
      </p:sp>
      <p:pic>
        <p:nvPicPr>
          <p:cNvPr id="5" name="Obraz 4" descr="Obraz zawierający tekst, mapa, atlas&#10;&#10;Opis wygenerowany automatycznie">
            <a:extLst>
              <a:ext uri="{FF2B5EF4-FFF2-40B4-BE49-F238E27FC236}">
                <a16:creationId xmlns:a16="http://schemas.microsoft.com/office/drawing/2014/main" id="{64CABB12-37EA-D966-23D0-D7FCA527A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97007"/>
            <a:ext cx="5623330" cy="451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7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600" dirty="0"/>
              <a:t>Początki Historii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187" y="1653368"/>
            <a:ext cx="7632848" cy="3168352"/>
          </a:xfrm>
        </p:spPr>
        <p:txBody>
          <a:bodyPr/>
          <a:lstStyle/>
          <a:p>
            <a:pPr marL="0" indent="0" algn="l">
              <a:buNone/>
            </a:pPr>
            <a:r>
              <a:rPr lang="pl-PL" sz="1400" b="1" u="sng" dirty="0"/>
              <a:t>24 października 1795 r.</a:t>
            </a:r>
          </a:p>
          <a:p>
            <a:pPr marL="0" indent="0" algn="l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/>
              <a:t>Polska została wymazana z mapy Europy. Na 123 lata ościenne mocarstwa: Rosja, Prusy</a:t>
            </a:r>
            <a:br>
              <a:rPr lang="pl-PL" sz="1400" dirty="0"/>
            </a:br>
            <a:r>
              <a:rPr lang="pl-PL" sz="1400" dirty="0"/>
              <a:t> i Austria podzieliły między siebie ziemie Rzeczpospolitej. Polacy nigdy nie pogodzili się z utratą niepodległości. Jednak mimo dwóch powstań narodowych dopiero pierwsza wojna światowa oraz zmiana układu na światowej scenie politycznej otworzyły sprzyjające perspektywy dla sprawy polski.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l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473166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561" y="627534"/>
            <a:ext cx="7294483" cy="685858"/>
          </a:xfrm>
        </p:spPr>
        <p:txBody>
          <a:bodyPr/>
          <a:lstStyle/>
          <a:p>
            <a:r>
              <a:rPr lang="pl-PL" sz="2600" dirty="0"/>
              <a:t>Struktura lasów</a:t>
            </a:r>
          </a:p>
        </p:txBody>
      </p:sp>
      <p:pic>
        <p:nvPicPr>
          <p:cNvPr id="5" name="Obraz 4" descr="Obraz zawierający tekst, zrzut ekranu, Czcionka, diagram&#10;&#10;Opis wygenerowany automatycznie">
            <a:extLst>
              <a:ext uri="{FF2B5EF4-FFF2-40B4-BE49-F238E27FC236}">
                <a16:creationId xmlns:a16="http://schemas.microsoft.com/office/drawing/2014/main" id="{BE773C10-A69E-61A5-8AC2-3358BBBAB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732" y="1203598"/>
            <a:ext cx="6097312" cy="381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75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99542"/>
            <a:ext cx="7294483" cy="685858"/>
          </a:xfrm>
        </p:spPr>
        <p:txBody>
          <a:bodyPr/>
          <a:lstStyle/>
          <a:p>
            <a:r>
              <a:rPr lang="pl-PL" sz="2600" dirty="0"/>
              <a:t>Odnowienia naturalne czy sztuczne?</a:t>
            </a:r>
          </a:p>
        </p:txBody>
      </p:sp>
      <p:pic>
        <p:nvPicPr>
          <p:cNvPr id="7" name="Obraz 6" descr="Obraz zawierający tekst, zrzut ekranu, Równolegle, linia&#10;&#10;Opis wygenerowany automatycznie">
            <a:extLst>
              <a:ext uri="{FF2B5EF4-FFF2-40B4-BE49-F238E27FC236}">
                <a16:creationId xmlns:a16="http://schemas.microsoft.com/office/drawing/2014/main" id="{F5679AAE-FEF7-DFDC-A4D0-020B13755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275606"/>
            <a:ext cx="5794808" cy="354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85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99542"/>
            <a:ext cx="7294483" cy="685858"/>
          </a:xfrm>
        </p:spPr>
        <p:txBody>
          <a:bodyPr/>
          <a:lstStyle/>
          <a:p>
            <a:r>
              <a:rPr lang="pl-PL" sz="2600" dirty="0"/>
              <a:t>Funkcje lasu</a:t>
            </a:r>
          </a:p>
        </p:txBody>
      </p:sp>
      <p:pic>
        <p:nvPicPr>
          <p:cNvPr id="5" name="Obraz 4" descr="Obraz zawierający tekst, zrzut ekranu, krąg, diagram&#10;&#10;Opis wygenerowany automatycznie">
            <a:extLst>
              <a:ext uri="{FF2B5EF4-FFF2-40B4-BE49-F238E27FC236}">
                <a16:creationId xmlns:a16="http://schemas.microsoft.com/office/drawing/2014/main" id="{06B36DC1-55A8-4F13-56D0-333E71C6D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203598"/>
            <a:ext cx="5882775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088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154" y="627534"/>
            <a:ext cx="7294483" cy="685858"/>
          </a:xfrm>
        </p:spPr>
        <p:txBody>
          <a:bodyPr/>
          <a:lstStyle/>
          <a:p>
            <a:r>
              <a:rPr lang="pl-PL" sz="2600" dirty="0"/>
              <a:t>Obszary chronione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5616" y="1203598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Lasy Państwowe prowadzą od lat ewidencję ustawowych form ochrony przyrody na gruntach w swoim zarządzie, aktualizując dane na bieżąco na poziomie nadleśnictwa. Według stanu na dzień 31.12.2022 r. na terenie PGL LP zewidencjonowano:</a:t>
            </a:r>
          </a:p>
          <a:p>
            <a:pPr marL="0" indent="0" algn="just">
              <a:buNone/>
            </a:pPr>
            <a:r>
              <a:rPr lang="pl-PL" sz="1400" dirty="0"/>
              <a:t>• 1296 rezerwatów przyrody o łącznej powierzchni 125,0 tys. ha, z czego ponad połowę powierzchni zajmowały rezerwaty leśne (53,0% powierzchni);</a:t>
            </a:r>
          </a:p>
          <a:p>
            <a:pPr marL="0" indent="0" algn="just">
              <a:buNone/>
            </a:pPr>
            <a:r>
              <a:rPr lang="pl-PL" sz="1400" dirty="0"/>
              <a:t>• </a:t>
            </a:r>
            <a:r>
              <a:rPr lang="pl-PL" sz="1400" b="1" dirty="0"/>
              <a:t>126</a:t>
            </a:r>
            <a:r>
              <a:rPr lang="pl-PL" sz="1400" dirty="0"/>
              <a:t> parków krajobrazowych o łącznej powierzchni </a:t>
            </a:r>
            <a:r>
              <a:rPr lang="pl-PL" sz="1400" b="1" dirty="0"/>
              <a:t>1309,5 tys. ha;</a:t>
            </a:r>
          </a:p>
          <a:p>
            <a:pPr marL="0" indent="0" algn="just">
              <a:buNone/>
            </a:pPr>
            <a:r>
              <a:rPr lang="pl-PL" sz="1400" dirty="0"/>
              <a:t>• </a:t>
            </a:r>
            <a:r>
              <a:rPr lang="pl-PL" sz="1400" b="1" dirty="0"/>
              <a:t>361</a:t>
            </a:r>
            <a:r>
              <a:rPr lang="pl-PL" sz="1400" dirty="0"/>
              <a:t> obszarów chronionego krajobrazu o łącznej powierzchni </a:t>
            </a:r>
            <a:r>
              <a:rPr lang="pl-PL" sz="1400" b="1" dirty="0"/>
              <a:t>2592,4 tys. ha;</a:t>
            </a:r>
          </a:p>
          <a:p>
            <a:pPr marL="0" indent="0" algn="just">
              <a:buNone/>
            </a:pPr>
            <a:r>
              <a:rPr lang="pl-PL" sz="1400" dirty="0"/>
              <a:t>• obszary Natura 2000 o </a:t>
            </a:r>
            <a:r>
              <a:rPr lang="pl-PL" sz="1400" b="1" dirty="0"/>
              <a:t>powierzchni 2896,5 tys. ha (38,0% </a:t>
            </a:r>
            <a:r>
              <a:rPr lang="pl-PL" sz="1400" dirty="0"/>
              <a:t>gruntów w zarządzie </a:t>
            </a:r>
            <a:br>
              <a:rPr lang="pl-PL" sz="1400" dirty="0"/>
            </a:br>
            <a:r>
              <a:rPr lang="pl-PL" sz="1400" dirty="0"/>
              <a:t>PGL LP).</a:t>
            </a:r>
          </a:p>
        </p:txBody>
      </p:sp>
    </p:spTree>
    <p:extLst>
      <p:ext uri="{BB962C8B-B14F-4D97-AF65-F5344CB8AC3E}">
        <p14:creationId xmlns:p14="http://schemas.microsoft.com/office/powerpoint/2010/main" val="2139764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627534"/>
            <a:ext cx="7294483" cy="685858"/>
          </a:xfrm>
        </p:spPr>
        <p:txBody>
          <a:bodyPr/>
          <a:lstStyle/>
          <a:p>
            <a:r>
              <a:rPr lang="pl-PL" sz="2600" dirty="0"/>
              <a:t>Obszary Natura 2000</a:t>
            </a:r>
          </a:p>
        </p:txBody>
      </p:sp>
      <p:pic>
        <p:nvPicPr>
          <p:cNvPr id="5" name="Obraz 4" descr="Obraz zawierający mapa, atlas, tekst&#10;&#10;Opis wygenerowany automatycznie">
            <a:extLst>
              <a:ext uri="{FF2B5EF4-FFF2-40B4-BE49-F238E27FC236}">
                <a16:creationId xmlns:a16="http://schemas.microsoft.com/office/drawing/2014/main" id="{84C3B281-9DC6-1527-F1D7-59ECDC864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098955"/>
            <a:ext cx="4752528" cy="405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98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699542"/>
            <a:ext cx="7294483" cy="685858"/>
          </a:xfrm>
        </p:spPr>
        <p:txBody>
          <a:bodyPr/>
          <a:lstStyle/>
          <a:p>
            <a:r>
              <a:rPr lang="pl-PL" sz="2600" dirty="0"/>
              <a:t>Uszkodzenia lasu </a:t>
            </a:r>
          </a:p>
        </p:txBody>
      </p:sp>
      <p:pic>
        <p:nvPicPr>
          <p:cNvPr id="4" name="Obraz 3" descr="Obraz zawierający tekst, zrzut ekranu, diagram, Czcionka&#10;&#10;Opis wygenerowany automatycznie">
            <a:extLst>
              <a:ext uri="{FF2B5EF4-FFF2-40B4-BE49-F238E27FC236}">
                <a16:creationId xmlns:a16="http://schemas.microsoft.com/office/drawing/2014/main" id="{9A02CBDA-5DFC-1CEC-9EE2-08805B659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228902"/>
            <a:ext cx="6482520" cy="391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55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7" y="627534"/>
            <a:ext cx="7294483" cy="685858"/>
          </a:xfrm>
        </p:spPr>
        <p:txBody>
          <a:bodyPr/>
          <a:lstStyle/>
          <a:p>
            <a:r>
              <a:rPr lang="pl-PL" sz="2600" dirty="0"/>
              <a:t>Las kontra owad</a:t>
            </a:r>
          </a:p>
        </p:txBody>
      </p:sp>
      <p:pic>
        <p:nvPicPr>
          <p:cNvPr id="5" name="Obraz 4" descr="Obraz zawierający tekst, zrzut ekranu, linia, diagram&#10;&#10;Opis wygenerowany automatycznie">
            <a:extLst>
              <a:ext uri="{FF2B5EF4-FFF2-40B4-BE49-F238E27FC236}">
                <a16:creationId xmlns:a16="http://schemas.microsoft.com/office/drawing/2014/main" id="{BC39944F-3725-C244-C120-92AD9C8E5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131590"/>
            <a:ext cx="5616624" cy="394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88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294483" cy="685858"/>
          </a:xfrm>
        </p:spPr>
        <p:txBody>
          <a:bodyPr/>
          <a:lstStyle/>
          <a:p>
            <a:r>
              <a:rPr lang="pl-PL" sz="2600" dirty="0"/>
              <a:t>Uszkodzenia od zwierząt</a:t>
            </a:r>
          </a:p>
        </p:txBody>
      </p:sp>
      <p:pic>
        <p:nvPicPr>
          <p:cNvPr id="7" name="Obraz 6" descr="Obraz zawierający tekst, zrzut ekranu, diagram, linia&#10;&#10;Opis wygenerowany automatycznie">
            <a:extLst>
              <a:ext uri="{FF2B5EF4-FFF2-40B4-BE49-F238E27FC236}">
                <a16:creationId xmlns:a16="http://schemas.microsoft.com/office/drawing/2014/main" id="{D32A9E0A-E3B3-1B5B-EAF5-E6E216919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5" y="1059582"/>
            <a:ext cx="5782315" cy="393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96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627534"/>
            <a:ext cx="7294483" cy="685858"/>
          </a:xfrm>
        </p:spPr>
        <p:txBody>
          <a:bodyPr/>
          <a:lstStyle/>
          <a:p>
            <a:r>
              <a:rPr lang="pl-PL" sz="2600" dirty="0"/>
              <a:t>Ogień w lesie</a:t>
            </a:r>
          </a:p>
        </p:txBody>
      </p:sp>
      <p:pic>
        <p:nvPicPr>
          <p:cNvPr id="5" name="Obraz 4" descr="Obraz zawierający tekst, mapa, atlas&#10;&#10;Opis wygenerowany automatycznie">
            <a:extLst>
              <a:ext uri="{FF2B5EF4-FFF2-40B4-BE49-F238E27FC236}">
                <a16:creationId xmlns:a16="http://schemas.microsoft.com/office/drawing/2014/main" id="{EC546BDB-695D-FBA6-D00F-83723420C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625454"/>
            <a:ext cx="5201588" cy="451804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6DF18F-5655-5D96-5422-5A6E665727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1599" y="3314546"/>
            <a:ext cx="7294483" cy="1828954"/>
          </a:xfrm>
        </p:spPr>
        <p:txBody>
          <a:bodyPr/>
          <a:lstStyle/>
          <a:p>
            <a:pPr marL="0" indent="0">
              <a:buNone/>
            </a:pPr>
            <a:r>
              <a:rPr lang="pl-PL" sz="1400" b="1" dirty="0"/>
              <a:t>W roku 2022 na ochronę </a:t>
            </a:r>
            <a:br>
              <a:rPr lang="pl-PL" sz="1400" b="1" dirty="0"/>
            </a:br>
            <a:r>
              <a:rPr lang="pl-PL" sz="1400" b="1" dirty="0"/>
              <a:t>przeciw pożarową</a:t>
            </a:r>
            <a:br>
              <a:rPr lang="pl-PL" sz="1400" b="1" dirty="0"/>
            </a:br>
            <a:r>
              <a:rPr lang="pl-PL" sz="1400" b="1" dirty="0"/>
              <a:t>wydano około 186 mln zł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11772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600" dirty="0"/>
              <a:t>Pamiątka historii dziś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186" y="1563638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b="1" dirty="0"/>
              <a:t>100 rezerwatów na 100-lecie</a:t>
            </a:r>
            <a:r>
              <a:rPr lang="pl-PL" sz="1400" dirty="0"/>
              <a:t> Lasów Państwowych to nie tylko jednorazowa akcja jubileuszowa. Leśnicy zgłaszają i będą zgłaszać kolejne rezerwaty. Już dzisiaj 86% z ponad 1500 polskich rezerwatów znajduje się na gruntach Lasów Państwowych. Zajmują powierzchnię równą kilku parkom narodowym.</a:t>
            </a:r>
          </a:p>
        </p:txBody>
      </p:sp>
    </p:spTree>
    <p:extLst>
      <p:ext uri="{BB962C8B-B14F-4D97-AF65-F5344CB8AC3E}">
        <p14:creationId xmlns:p14="http://schemas.microsoft.com/office/powerpoint/2010/main" val="176825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600" dirty="0"/>
              <a:t>Ile lasów straciła POLSKA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187" y="1678673"/>
            <a:ext cx="7294483" cy="1828954"/>
          </a:xfrm>
        </p:spPr>
        <p:txBody>
          <a:bodyPr/>
          <a:lstStyle/>
          <a:p>
            <a:pPr marL="0" indent="0">
              <a:buNone/>
            </a:pPr>
            <a:r>
              <a:rPr lang="pl-PL" sz="1400" u="sng" dirty="0"/>
              <a:t>W ciągu 123 lat Rzeczpospolita Polska utraciła ok. 1,7 mln ha</a:t>
            </a:r>
          </a:p>
          <a:p>
            <a:pPr marL="0" indent="0">
              <a:buNone/>
            </a:pPr>
            <a:endParaRPr lang="pl-PL" sz="1400" dirty="0"/>
          </a:p>
          <a:p>
            <a:pPr marL="0" indent="0">
              <a:buNone/>
            </a:pPr>
            <a:r>
              <a:rPr lang="pl-PL" sz="1400" b="1" dirty="0"/>
              <a:t>37 PROC. </a:t>
            </a:r>
            <a:r>
              <a:rPr lang="pl-PL" sz="1400" dirty="0"/>
              <a:t>– TYLE TERYTORIUM KRAJU ZAJMOWAŁY LASY PRZED ROZBIORAMI</a:t>
            </a:r>
          </a:p>
          <a:p>
            <a:pPr marL="0" indent="0">
              <a:buNone/>
            </a:pPr>
            <a:r>
              <a:rPr lang="pl-PL" sz="1400" b="1" dirty="0"/>
              <a:t>23 PROC</a:t>
            </a:r>
            <a:r>
              <a:rPr lang="pl-PL" sz="1400" dirty="0"/>
              <a:t>. – TYLE TERYTORIUM KRAJU ZAJMOWAŁY LASY PRZED 1918 R.</a:t>
            </a:r>
          </a:p>
        </p:txBody>
      </p:sp>
      <p:pic>
        <p:nvPicPr>
          <p:cNvPr id="5" name="Obraz 4" descr="Obraz zawierający tekst, ubrania, człowiek, Ludzka twarz&#10;&#10;Opis wygenerowany automatycznie">
            <a:extLst>
              <a:ext uri="{FF2B5EF4-FFF2-40B4-BE49-F238E27FC236}">
                <a16:creationId xmlns:a16="http://schemas.microsoft.com/office/drawing/2014/main" id="{20B1623B-94CC-3FB3-0DAF-0DD2C0AA6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87583"/>
            <a:ext cx="2520280" cy="189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84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/>
              <a:t>Bibliografia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2186" y="1624726"/>
            <a:ext cx="7294483" cy="1828954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Raport o lasach 2022 </a:t>
            </a:r>
          </a:p>
          <a:p>
            <a:pPr marL="0" indent="0">
              <a:buNone/>
            </a:pPr>
            <a:r>
              <a:rPr lang="pl-PL" sz="1400" dirty="0"/>
              <a:t>Lasy dla Niepodległej – Echa Leśne</a:t>
            </a:r>
          </a:p>
        </p:txBody>
      </p:sp>
    </p:spTree>
    <p:extLst>
      <p:ext uri="{BB962C8B-B14F-4D97-AF65-F5344CB8AC3E}">
        <p14:creationId xmlns:p14="http://schemas.microsoft.com/office/powerpoint/2010/main" val="4135346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Obraz zawierający drzewo, trawa, zewnętrzne, roślina&#10;&#10;Opis wygenerowany automatycznie">
            <a:extLst>
              <a:ext uri="{FF2B5EF4-FFF2-40B4-BE49-F238E27FC236}">
                <a16:creationId xmlns:a16="http://schemas.microsoft.com/office/drawing/2014/main" id="{147E6C45-05CD-9F1B-9EC5-B595A875BA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1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35" t="14808" r="1084" b="8054"/>
          <a:stretch/>
        </p:blipFill>
        <p:spPr>
          <a:xfrm>
            <a:off x="-2418" y="-12476"/>
            <a:ext cx="9146418" cy="51559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3995936" y="2139702"/>
            <a:ext cx="482453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222F072-7819-C827-DCDF-91A126651591}"/>
              </a:ext>
            </a:extLst>
          </p:cNvPr>
          <p:cNvSpPr txBox="1"/>
          <p:nvPr/>
        </p:nvSpPr>
        <p:spPr>
          <a:xfrm>
            <a:off x="532675" y="483518"/>
            <a:ext cx="166306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74139B5-8E83-9D81-CBFC-4525C2CFB1D5}"/>
              </a:ext>
            </a:extLst>
          </p:cNvPr>
          <p:cNvSpPr/>
          <p:nvPr/>
        </p:nvSpPr>
        <p:spPr>
          <a:xfrm>
            <a:off x="249408" y="267493"/>
            <a:ext cx="3192706" cy="4608251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3BD23B4-1AC0-ABB8-9AFB-3FB3FD9ADBA8}"/>
              </a:ext>
            </a:extLst>
          </p:cNvPr>
          <p:cNvSpPr txBox="1"/>
          <p:nvPr/>
        </p:nvSpPr>
        <p:spPr>
          <a:xfrm>
            <a:off x="323528" y="4531461"/>
            <a:ext cx="462049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pl-PL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Autor: Katarzyna Kośka</a:t>
            </a:r>
          </a:p>
        </p:txBody>
      </p:sp>
    </p:spTree>
    <p:extLst>
      <p:ext uri="{BB962C8B-B14F-4D97-AF65-F5344CB8AC3E}">
        <p14:creationId xmlns:p14="http://schemas.microsoft.com/office/powerpoint/2010/main" val="64681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3" y="658648"/>
            <a:ext cx="7294483" cy="685858"/>
          </a:xfrm>
        </p:spPr>
        <p:txBody>
          <a:bodyPr/>
          <a:lstStyle/>
          <a:p>
            <a:r>
              <a:rPr lang="pl-PL" sz="2600" dirty="0"/>
              <a:t>Scalanie</a:t>
            </a:r>
            <a:r>
              <a:rPr lang="pl-PL" dirty="0"/>
              <a:t> zielonych zasobów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0118" y="1275606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„Zaznaczyć należy, że w 1920 r. Państwo Polskie przyjęło od zaborców 240 000 ha wyrębów wojennych, wypalenisk, zdziczałych młodników itp. powierzchni z </a:t>
            </a:r>
            <a:r>
              <a:rPr lang="pl-PL" sz="1400" dirty="0" err="1"/>
              <a:t>wyjałowiałą</a:t>
            </a:r>
            <a:br>
              <a:rPr lang="pl-PL" sz="1400" dirty="0"/>
            </a:br>
            <a:r>
              <a:rPr lang="pl-PL" sz="1400" dirty="0"/>
              <a:t>i zdziczałą glebą. A zatem nadwyżka zalesień nad wyrębami (15 6147 ha) dotyczy tych powierzchni, które przybyły do zalesienia nie w wyniku gospodarki polskiej administracji l.p., lecz niezależnie od niej i poza jej normalnym biegiem”.</a:t>
            </a:r>
          </a:p>
          <a:p>
            <a:pPr marL="0" indent="0">
              <a:buNone/>
            </a:pPr>
            <a:r>
              <a:rPr lang="pl-PL" sz="800" dirty="0"/>
              <a:t> „Echa Leśne”, 1936 r.</a:t>
            </a:r>
          </a:p>
        </p:txBody>
      </p:sp>
      <p:pic>
        <p:nvPicPr>
          <p:cNvPr id="5" name="Obraz 4" descr="Obraz zawierający tekst, zrzut ekranu, na wolnym powietrzu, dom&#10;&#10;Opis wygenerowany automatycznie">
            <a:extLst>
              <a:ext uri="{FF2B5EF4-FFF2-40B4-BE49-F238E27FC236}">
                <a16:creationId xmlns:a16="http://schemas.microsoft.com/office/drawing/2014/main" id="{E1E12C0F-11DC-81D3-1ECD-B2E1F73D3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571750"/>
            <a:ext cx="6912768" cy="191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587" y="618886"/>
            <a:ext cx="7294483" cy="685858"/>
          </a:xfrm>
        </p:spPr>
        <p:txBody>
          <a:bodyPr/>
          <a:lstStyle/>
          <a:p>
            <a:r>
              <a:rPr lang="pl-PL" sz="2600" dirty="0"/>
              <a:t>Pamiętny rok 1924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6D8FE3A-0141-762E-8E83-289317D9F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8988" y="1112160"/>
            <a:ext cx="7294483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W 1924 r. powstało przedsiębiorstwo Polskie Lasy Państwowe, któremu prezydent Polski </a:t>
            </a:r>
            <a:r>
              <a:rPr lang="pl-PL" sz="1400" i="1" dirty="0"/>
              <a:t>Stanisław Wojciechowski </a:t>
            </a:r>
            <a:r>
              <a:rPr lang="pl-PL" sz="1400" dirty="0"/>
              <a:t>powierzył gospodarowanie polskimi lasami. Stało się to za sprawą podpisanych przez prezydenta rozporządzeń:</a:t>
            </a:r>
          </a:p>
          <a:p>
            <a:pPr marL="0" indent="0">
              <a:buNone/>
            </a:pPr>
            <a:r>
              <a:rPr lang="pl-PL" sz="1400" dirty="0"/>
              <a:t>    </a:t>
            </a:r>
            <a:r>
              <a:rPr lang="pl-PL" sz="1400" b="1" dirty="0"/>
              <a:t>z 28 czerwca </a:t>
            </a:r>
            <a:r>
              <a:rPr lang="pl-PL" sz="1400" dirty="0"/>
              <a:t>– o statucie polskich lasów państwowych,</a:t>
            </a:r>
          </a:p>
          <a:p>
            <a:pPr marL="0" indent="0">
              <a:buNone/>
            </a:pPr>
            <a:r>
              <a:rPr lang="pl-PL" sz="1400" dirty="0"/>
              <a:t>    </a:t>
            </a:r>
            <a:r>
              <a:rPr lang="pl-PL" sz="1400" b="1" dirty="0"/>
              <a:t>z 30 grudnia </a:t>
            </a:r>
            <a:r>
              <a:rPr lang="pl-PL" sz="1400" dirty="0"/>
              <a:t>– o organizacji i administracji lasów państwowych.</a:t>
            </a:r>
          </a:p>
          <a:p>
            <a:pPr marL="0" indent="0">
              <a:buNone/>
            </a:pPr>
            <a:endParaRPr lang="pl-PL" sz="1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CF992E0-9E32-0B28-F087-C84496FE9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571750"/>
            <a:ext cx="6768752" cy="20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76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982" y="699542"/>
            <a:ext cx="7294483" cy="685858"/>
          </a:xfrm>
        </p:spPr>
        <p:txBody>
          <a:bodyPr/>
          <a:lstStyle/>
          <a:p>
            <a:r>
              <a:rPr lang="pl-PL" sz="2600" dirty="0"/>
              <a:t>Lasy motorem rozwoju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968196-616C-4588-B4BE-1BBDD711BD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982" y="1347614"/>
            <a:ext cx="7843325" cy="182895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400" dirty="0"/>
              <a:t>Przedsiębiorstwo „Polskie Lasy Państwowe” miało być jednym z gwarantów reform ekonomicznych wprowadzonych przez </a:t>
            </a:r>
            <a:r>
              <a:rPr lang="pl-PL" sz="1400" i="1" dirty="0"/>
              <a:t>Władysława Grabskiego</a:t>
            </a:r>
            <a:r>
              <a:rPr lang="pl-PL" sz="1400" dirty="0"/>
              <a:t>, premiera i ministra skarbu. Dochody ze sprzedaży drewna zapewniały część wpływów do Skarbu Państwa. </a:t>
            </a:r>
          </a:p>
          <a:p>
            <a:pPr marL="0" indent="0" algn="just">
              <a:buNone/>
            </a:pPr>
            <a:r>
              <a:rPr lang="pl-PL" sz="1400" b="1" dirty="0"/>
              <a:t>Tylko w 1935 r. wyeksportowano 1731 tys. ton drewna</a:t>
            </a:r>
            <a:r>
              <a:rPr lang="pl-PL" sz="1400" dirty="0"/>
              <a:t>, w tym niemal 58 proc. stanowiły bale, deski i podkłady kolejowe. </a:t>
            </a:r>
          </a:p>
          <a:p>
            <a:pPr marL="0" indent="0" algn="just">
              <a:buNone/>
            </a:pPr>
            <a:endParaRPr lang="pl-PL" sz="800" dirty="0"/>
          </a:p>
          <a:p>
            <a:pPr marL="0" indent="0" algn="just">
              <a:buNone/>
            </a:pPr>
            <a:r>
              <a:rPr lang="pl-PL" sz="1400" dirty="0"/>
              <a:t>Prawny i gospodarczy model polskiego leśnictwa ukształtował się w ciągu kilku następnych lat.</a:t>
            </a:r>
            <a:br>
              <a:rPr lang="pl-PL" sz="1400" dirty="0"/>
            </a:br>
            <a:r>
              <a:rPr lang="pl-PL" sz="1400" dirty="0"/>
              <a:t>W latach 30. XX w. </a:t>
            </a:r>
            <a:r>
              <a:rPr lang="pl-PL" sz="1400" b="1" dirty="0"/>
              <a:t>pierwszy dyrektor Lasów Państwowych, Adam </a:t>
            </a:r>
            <a:r>
              <a:rPr lang="pl-PL" sz="1400" b="1" dirty="0" err="1"/>
              <a:t>Loret</a:t>
            </a:r>
            <a:r>
              <a:rPr lang="pl-PL" sz="1400" dirty="0"/>
              <a:t>, nakreślił wizję funkcjonowania organizacji. Według niej las pełni wiele różnorodnych funkcji, a produkcja drewna jest tylko jedną z nich.</a:t>
            </a:r>
          </a:p>
          <a:p>
            <a:pPr marL="0" indent="0" algn="just">
              <a:buNone/>
            </a:pPr>
            <a:endParaRPr lang="pl-PL" sz="900" dirty="0"/>
          </a:p>
          <a:p>
            <a:pPr marL="0" indent="0" algn="just">
              <a:buNone/>
            </a:pPr>
            <a:r>
              <a:rPr lang="pl-PL" sz="1400" b="1" dirty="0"/>
              <a:t>W 1934 r</a:t>
            </a:r>
            <a:r>
              <a:rPr lang="pl-PL" sz="1400" dirty="0"/>
              <a:t>., z inicjatywy </a:t>
            </a:r>
            <a:r>
              <a:rPr lang="pl-PL" sz="1400" dirty="0" err="1"/>
              <a:t>Loreta</a:t>
            </a:r>
            <a:r>
              <a:rPr lang="pl-PL" sz="1400" dirty="0"/>
              <a:t>, przeprowadzono modernizację Lasów Państwowych. Zmniejszono liczbę dyrekcji LP do dziewięciu. </a:t>
            </a:r>
            <a:r>
              <a:rPr lang="pl-PL" sz="1400" b="1" dirty="0"/>
              <a:t>Liczba nadleśnictw wynosiła 434 (aktualnie 429). Lasy państwowe zajmowały wówczas powierzchnię ponad 3,3 mln ha (aktualnie 9,3 mln ha).</a:t>
            </a:r>
            <a:endParaRPr lang="pl-PL" sz="1400" dirty="0"/>
          </a:p>
          <a:p>
            <a:pPr marL="0" indent="0" algn="just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498654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Ludzka twarz, człowiek, osoba&#10;&#10;Opis wygenerowany automatycznie">
            <a:extLst>
              <a:ext uri="{FF2B5EF4-FFF2-40B4-BE49-F238E27FC236}">
                <a16:creationId xmlns:a16="http://schemas.microsoft.com/office/drawing/2014/main" id="{24604D32-D553-9E9A-14C4-42DF66D2A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31590"/>
            <a:ext cx="6408975" cy="358171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4D5CF84-93B9-4928-82B9-8117F32A3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699542"/>
            <a:ext cx="7294483" cy="685858"/>
          </a:xfrm>
        </p:spPr>
        <p:txBody>
          <a:bodyPr/>
          <a:lstStyle/>
          <a:p>
            <a:r>
              <a:rPr lang="pl-PL" sz="2600" dirty="0"/>
              <a:t>Prekursor zmian </a:t>
            </a:r>
          </a:p>
        </p:txBody>
      </p:sp>
    </p:spTree>
    <p:extLst>
      <p:ext uri="{BB962C8B-B14F-4D97-AF65-F5344CB8AC3E}">
        <p14:creationId xmlns:p14="http://schemas.microsoft.com/office/powerpoint/2010/main" val="1225697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na wolnym powietrzu, czarne i białe, niebo, woda&#10;&#10;Opis wygenerowany automatycznie">
            <a:extLst>
              <a:ext uri="{FF2B5EF4-FFF2-40B4-BE49-F238E27FC236}">
                <a16:creationId xmlns:a16="http://schemas.microsoft.com/office/drawing/2014/main" id="{90C00C6D-87C5-AE7A-77C6-2F74B71EB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55527"/>
            <a:ext cx="6624736" cy="411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36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20C04F8D-C8A6-4819-E55F-54D9A2267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788" y="843558"/>
            <a:ext cx="697642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335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i xmlns="b8ad9e2a-f15e-4cea-99fc-a9767dfa58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A890D47B4F9944BE81BFA24173F6BA" ma:contentTypeVersion="1" ma:contentTypeDescription="Utwórz nowy dokument." ma:contentTypeScope="" ma:versionID="261f7b351e3b2e14f627302025769fb4">
  <xsd:schema xmlns:xsd="http://www.w3.org/2001/XMLSchema" xmlns:xs="http://www.w3.org/2001/XMLSchema" xmlns:p="http://schemas.microsoft.com/office/2006/metadata/properties" xmlns:ns2="b8ad9e2a-f15e-4cea-99fc-a9767dfa5810" targetNamespace="http://schemas.microsoft.com/office/2006/metadata/properties" ma:root="true" ma:fieldsID="3d5eadea69c8e130c53f6f5c1535ad33" ns2:_="">
    <xsd:import namespace="b8ad9e2a-f15e-4cea-99fc-a9767dfa5810"/>
    <xsd:element name="properties">
      <xsd:complexType>
        <xsd:sequence>
          <xsd:element name="documentManagement">
            <xsd:complexType>
              <xsd:all>
                <xsd:element ref="ns2:Tag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d9e2a-f15e-4cea-99fc-a9767dfa5810" elementFormDefault="qualified">
    <xsd:import namespace="http://schemas.microsoft.com/office/2006/documentManagement/types"/>
    <xsd:import namespace="http://schemas.microsoft.com/office/infopath/2007/PartnerControls"/>
    <xsd:element name="Tagi" ma:index="8" nillable="true" ma:displayName="Tagi" ma:internalName="Tagi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062362-8368-4EB2-851F-56FA3C0AA3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A7CDFB-4501-45E4-B621-67F4B5D7357B}">
  <ds:schemaRefs>
    <ds:schemaRef ds:uri="http://purl.org/dc/terms/"/>
    <ds:schemaRef ds:uri="http://purl.org/dc/elements/1.1/"/>
    <ds:schemaRef ds:uri="http://www.w3.org/XML/1998/namespace"/>
    <ds:schemaRef ds:uri="b8ad9e2a-f15e-4cea-99fc-a9767dfa5810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AD59CFC-2F02-40B0-BDDC-6FCA586DC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ad9e2a-f15e-4cea-99fc-a9767dfa58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1370</TotalTime>
  <Words>1048</Words>
  <Application>Microsoft Office PowerPoint</Application>
  <PresentationFormat>Pokaz na ekranie (16:9)</PresentationFormat>
  <Paragraphs>70</Paragraphs>
  <Slides>31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4" baseType="lpstr">
      <vt:lpstr>Arial</vt:lpstr>
      <vt:lpstr>Calibri</vt:lpstr>
      <vt:lpstr>Motyw pakietu Office</vt:lpstr>
      <vt:lpstr>Prezentacja programu PowerPoint</vt:lpstr>
      <vt:lpstr>Początki Historii </vt:lpstr>
      <vt:lpstr>Ile lasów straciła POLSKA</vt:lpstr>
      <vt:lpstr>Scalanie zielonych zasobów</vt:lpstr>
      <vt:lpstr>Pamiętny rok 1924</vt:lpstr>
      <vt:lpstr>Lasy motorem rozwoju</vt:lpstr>
      <vt:lpstr>Prekursor zmian </vt:lpstr>
      <vt:lpstr>Prezentacja programu PowerPoint</vt:lpstr>
      <vt:lpstr>Prezentacja programu PowerPoint</vt:lpstr>
      <vt:lpstr>W obronie Puszczy Białowieskiej </vt:lpstr>
      <vt:lpstr>Wojskowe Szkolenie Leśników</vt:lpstr>
      <vt:lpstr>Prezentacja programu PowerPoint</vt:lpstr>
      <vt:lpstr>Duże cięcia, wielkie zalesienia</vt:lpstr>
      <vt:lpstr>Prezentacja programu PowerPoint</vt:lpstr>
      <vt:lpstr>Czas na zmiany</vt:lpstr>
      <vt:lpstr>Prezentacja programu PowerPoint</vt:lpstr>
      <vt:lpstr>Polskie Lasy w Unii Europejskiej </vt:lpstr>
      <vt:lpstr>Prezentacja programu PowerPoint</vt:lpstr>
      <vt:lpstr>Lasy dzisiaj </vt:lpstr>
      <vt:lpstr>Struktura lasów</vt:lpstr>
      <vt:lpstr>Odnowienia naturalne czy sztuczne?</vt:lpstr>
      <vt:lpstr>Funkcje lasu</vt:lpstr>
      <vt:lpstr>Obszary chronione</vt:lpstr>
      <vt:lpstr>Obszary Natura 2000</vt:lpstr>
      <vt:lpstr>Uszkodzenia lasu </vt:lpstr>
      <vt:lpstr>Las kontra owad</vt:lpstr>
      <vt:lpstr>Uszkodzenia od zwierząt</vt:lpstr>
      <vt:lpstr>Ogień w lesie</vt:lpstr>
      <vt:lpstr>Pamiątka historii dziś</vt:lpstr>
      <vt:lpstr>Bibliografia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M_USER</dc:creator>
  <cp:lastModifiedBy>Marek Bocianowski</cp:lastModifiedBy>
  <cp:revision>109</cp:revision>
  <dcterms:created xsi:type="dcterms:W3CDTF">2016-09-09T09:29:50Z</dcterms:created>
  <dcterms:modified xsi:type="dcterms:W3CDTF">2024-08-27T09:01:31Z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0x0101001BA890D47B4F9944BE81BFA24173F6BA</vt:lpwstr>
  </property>
</Properties>
</file>